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75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1" r:id="rId19"/>
    <p:sldId id="270" r:id="rId20"/>
    <p:sldId id="277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65"/>
  </p:normalViewPr>
  <p:slideViewPr>
    <p:cSldViewPr snapToGrid="0" snapToObjects="1">
      <p:cViewPr varScale="1"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8E7D2-C5C2-1845-A062-93C717980240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97647-6DF1-6647-B51E-59F536ABA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r>
              <a:rPr lang="en-US" baseline="0" dirty="0" smtClean="0"/>
              <a:t> on seeing the sun rise in the morning and set in the evening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7647-6DF1-6647-B51E-59F536ABA4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20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0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29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4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2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53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631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95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692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97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270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19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23E4-EC70-4949-87C7-280252706EE3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A250-82C8-2E43-977B-C3A10922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89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galileo-galilei/videos/beyond-the-big-bang-galileo-galile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enlightenment/videos/beyond-the-big-bang-sir-isaac-newtons-law-of-gravit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30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eterbianchi.com/wp-content/uploads/2014/12/heliogeoth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081" y="365125"/>
            <a:ext cx="9553575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Universe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endParaRPr lang="en-US" dirty="0" smtClean="0"/>
          </a:p>
          <a:p>
            <a:pPr lvl="1"/>
            <a:r>
              <a:rPr lang="en-US" dirty="0" smtClean="0"/>
              <a:t>Built his own telescope to study the heavens in 1609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Starry Messenger</a:t>
            </a:r>
            <a:r>
              <a:rPr lang="en-US" dirty="0" smtClean="0"/>
              <a:t>- wrote in 1610</a:t>
            </a:r>
          </a:p>
          <a:p>
            <a:pPr lvl="2"/>
            <a:r>
              <a:rPr lang="en-US" dirty="0" smtClean="0"/>
              <a:t>Jupiter had 4 moons, sun has dark spots,</a:t>
            </a:r>
          </a:p>
          <a:p>
            <a:pPr lvl="2">
              <a:buNone/>
            </a:pPr>
            <a:r>
              <a:rPr lang="en-US" dirty="0" smtClean="0"/>
              <a:t> the moon has rough uneven surface,</a:t>
            </a:r>
          </a:p>
          <a:p>
            <a:pPr lvl="2">
              <a:buNone/>
            </a:pPr>
            <a:r>
              <a:rPr lang="en-US" dirty="0" smtClean="0"/>
              <a:t> rings of Saturn and phases of Venus </a:t>
            </a:r>
          </a:p>
        </p:txBody>
      </p:sp>
      <p:pic>
        <p:nvPicPr>
          <p:cNvPr id="26628" name="Picture 4" descr="https://upload.wikimedia.org/wikipedia/commons/d/d4/Justus_Sustermans_-_Portrait_of_Galileo_Galilei,_1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504" y="-16460309"/>
            <a:ext cx="2010575" cy="2554235"/>
          </a:xfrm>
          <a:prstGeom prst="rect">
            <a:avLst/>
          </a:prstGeom>
          <a:noFill/>
        </p:spPr>
      </p:pic>
      <p:pic>
        <p:nvPicPr>
          <p:cNvPr id="26630" name="Picture 6" descr="http://www.history.org/Foundation/journal/Winter05-06/images/lens_5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0419" y="365125"/>
            <a:ext cx="3477304" cy="4390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http://www.history.com/topics/galileo-galilei/videos/beyond-the-big-bang-galileo-galilei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079"/>
          </a:xfrm>
        </p:spPr>
        <p:txBody>
          <a:bodyPr/>
          <a:lstStyle/>
          <a:p>
            <a:pPr algn="ctr"/>
            <a:r>
              <a:rPr lang="en-US" dirty="0" smtClean="0"/>
              <a:t>Understanding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998128"/>
          </a:xfrm>
        </p:spPr>
        <p:txBody>
          <a:bodyPr>
            <a:normAutofit/>
          </a:bodyPr>
          <a:lstStyle/>
          <a:p>
            <a:r>
              <a:rPr lang="en-US" dirty="0" smtClean="0"/>
              <a:t>Enemies with the Church</a:t>
            </a:r>
          </a:p>
          <a:p>
            <a:pPr lvl="1"/>
            <a:r>
              <a:rPr lang="en-US" dirty="0" smtClean="0"/>
              <a:t>Catholic and Protestant Church feared Galileo’s finding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Catholic Church warned Galileo not to support Copernicus’s </a:t>
            </a:r>
            <a:r>
              <a:rPr lang="en-US" dirty="0" smtClean="0"/>
              <a:t>theory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Galileo published anyway, </a:t>
            </a:r>
            <a:r>
              <a:rPr lang="en-US" dirty="0" smtClean="0"/>
              <a:t>summoned to Rome to stand Trial against Inquisition 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etracts </a:t>
            </a:r>
            <a:r>
              <a:rPr lang="en-US" dirty="0" smtClean="0"/>
              <a:t>his statement</a:t>
            </a:r>
          </a:p>
          <a:p>
            <a:pPr lvl="1"/>
            <a:r>
              <a:rPr lang="en-US" dirty="0" smtClean="0"/>
              <a:t>Placed on house arrest for the remainder of his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jeffemanuel.net/files/saddam-soccer-torture-dev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32" y="365125"/>
            <a:ext cx="3137402" cy="6167543"/>
          </a:xfrm>
          <a:prstGeom prst="rect">
            <a:avLst/>
          </a:prstGeom>
          <a:noFill/>
        </p:spPr>
      </p:pic>
      <p:pic>
        <p:nvPicPr>
          <p:cNvPr id="35842" name="Picture 2" descr="http://upload.wikimedia.org/wikipedia/commons/7/71/Osiol_hiszpanski_wisnia6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0736263"/>
            <a:ext cx="4496092" cy="4572000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7/71/Osiol_hiszpanski_wisnia6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400" y="365125"/>
            <a:ext cx="3880651" cy="3946169"/>
          </a:xfrm>
          <a:prstGeom prst="rect">
            <a:avLst/>
          </a:prstGeom>
          <a:noFill/>
        </p:spPr>
      </p:pic>
      <p:pic>
        <p:nvPicPr>
          <p:cNvPr id="35846" name="Picture 6" descr="File:A Torture R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0164" y="817668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Method- logical procedure for gathering and testing ideas</a:t>
            </a:r>
          </a:p>
          <a:p>
            <a:pPr lvl="1"/>
            <a:r>
              <a:rPr lang="en-US" sz="2800" dirty="0" smtClean="0"/>
              <a:t>Question/Problem-&gt; Hypothesis-&gt; Experiment -&gt;Conclusion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dirty="0" smtClean="0"/>
              <a:t>Francis </a:t>
            </a:r>
            <a:r>
              <a:rPr lang="en-US" dirty="0" smtClean="0"/>
              <a:t>Bacon-</a:t>
            </a:r>
            <a:endParaRPr lang="en-US" dirty="0" smtClean="0"/>
          </a:p>
          <a:p>
            <a:pPr lvl="1"/>
            <a:r>
              <a:rPr lang="en-US" sz="2800" dirty="0" smtClean="0"/>
              <a:t>Experimental Method- (Empiricism) Encouraged </a:t>
            </a:r>
          </a:p>
          <a:p>
            <a:pPr lvl="1">
              <a:buNone/>
            </a:pPr>
            <a:r>
              <a:rPr lang="en-US" sz="2800" dirty="0" smtClean="0"/>
              <a:t>   scholars to conduct their own experiments not</a:t>
            </a:r>
          </a:p>
          <a:p>
            <a:pPr lvl="1">
              <a:buNone/>
            </a:pPr>
            <a:r>
              <a:rPr lang="en-US" sz="2800" dirty="0" smtClean="0"/>
              <a:t>   to only rely on ancient thinkers.</a:t>
            </a:r>
          </a:p>
          <a:p>
            <a:endParaRPr lang="en-US" dirty="0"/>
          </a:p>
        </p:txBody>
      </p:sp>
      <p:pic>
        <p:nvPicPr>
          <p:cNvPr id="23554" name="Picture 2" descr="http://a3.files.biography.com/image/upload/c_fill,cs_srgb,dpr_1.0,g_face,h_300,q_80,w_300/MTIwNjA4NjMzNzMxNzc4MDY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1434" y="2826397"/>
            <a:ext cx="3350566" cy="335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Rene </a:t>
            </a:r>
            <a:r>
              <a:rPr lang="en-US" sz="3200" dirty="0" err="1" smtClean="0"/>
              <a:t>Decartes</a:t>
            </a:r>
            <a:r>
              <a:rPr lang="en-US" sz="3200" dirty="0" smtClean="0"/>
              <a:t>-French Philosopher</a:t>
            </a:r>
          </a:p>
          <a:p>
            <a:pPr lvl="1"/>
            <a:r>
              <a:rPr lang="en-US" sz="3200" dirty="0" smtClean="0"/>
              <a:t>Relied on a more mathematical approach to scientific research</a:t>
            </a:r>
          </a:p>
          <a:p>
            <a:pPr lvl="1"/>
            <a:r>
              <a:rPr lang="en-US" sz="3200" dirty="0" smtClean="0"/>
              <a:t>Everything should be doubted until proven by reason.</a:t>
            </a:r>
          </a:p>
          <a:p>
            <a:pPr lvl="2"/>
            <a:r>
              <a:rPr lang="en-US" sz="3200" dirty="0" smtClean="0"/>
              <a:t>“I think, therefore I am.” </a:t>
            </a:r>
          </a:p>
          <a:p>
            <a:pPr lvl="1"/>
            <a:r>
              <a:rPr lang="en-US" sz="3200" dirty="0" smtClean="0"/>
              <a:t>Developed analytical geometry </a:t>
            </a:r>
            <a:endParaRPr lang="en-US" sz="3200" dirty="0"/>
          </a:p>
        </p:txBody>
      </p:sp>
      <p:pic>
        <p:nvPicPr>
          <p:cNvPr id="27650" name="Picture 2" descr="http://www.quoteauthors.com/images/rene-descar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247" y="4008435"/>
            <a:ext cx="3562764" cy="2600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ens-hairstyle.com/wp-content/uploads/2013/05/Robert-Downey-Jr-hairstyle.jpg"/>
          <p:cNvPicPr>
            <a:picLocks noChangeAspect="1" noChangeArrowheads="1"/>
          </p:cNvPicPr>
          <p:nvPr/>
        </p:nvPicPr>
        <p:blipFill>
          <a:blip r:embed="rId2"/>
          <a:srcRect l="18325" t="15620" r="17261" b="30678"/>
          <a:stretch>
            <a:fillRect/>
          </a:stretch>
        </p:blipFill>
        <p:spPr bwMode="auto">
          <a:xfrm>
            <a:off x="6400800" y="1825625"/>
            <a:ext cx="4785064" cy="3928877"/>
          </a:xfrm>
          <a:prstGeom prst="rect">
            <a:avLst/>
          </a:prstGeom>
          <a:noFill/>
        </p:spPr>
      </p:pic>
      <p:pic>
        <p:nvPicPr>
          <p:cNvPr id="5" name="Picture 2" descr="http://www.quoteauthors.com/images/rene-descar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646" y="1825625"/>
            <a:ext cx="5456275" cy="398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5623"/>
            <a:ext cx="10515600" cy="535134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		     Old Science				     New Science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Scholars rely on:				</a:t>
            </a:r>
          </a:p>
          <a:p>
            <a:pPr lvl="1"/>
            <a:r>
              <a:rPr lang="en-US" sz="3600" dirty="0" smtClean="0"/>
              <a:t> Ancient Authorities			</a:t>
            </a:r>
          </a:p>
          <a:p>
            <a:pPr lvl="1"/>
            <a:r>
              <a:rPr lang="en-US" sz="3600" dirty="0" smtClean="0"/>
              <a:t>Church Teachings</a:t>
            </a:r>
          </a:p>
          <a:p>
            <a:pPr lvl="1"/>
            <a:r>
              <a:rPr lang="en-US" sz="3600" dirty="0" smtClean="0"/>
              <a:t>Common Sense</a:t>
            </a:r>
          </a:p>
          <a:p>
            <a:pPr lvl="1"/>
            <a:r>
              <a:rPr lang="en-US" sz="3600" dirty="0" smtClean="0"/>
              <a:t>Reasoning	</a:t>
            </a:r>
            <a:r>
              <a:rPr lang="en-US" dirty="0" smtClean="0"/>
              <a:t>		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42874" y="1544715"/>
            <a:ext cx="9774314" cy="8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0"/>
          </p:cNvCxnSpPr>
          <p:nvPr/>
        </p:nvCxnSpPr>
        <p:spPr>
          <a:xfrm flipH="1">
            <a:off x="6081204" y="825623"/>
            <a:ext cx="14796" cy="535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7230" y="1858961"/>
            <a:ext cx="47665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Scholars rely on: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Observation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Experimentation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Scientific Reasoning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Gravity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690688"/>
            <a:ext cx="11043082" cy="4486275"/>
          </a:xfrm>
        </p:spPr>
        <p:txBody>
          <a:bodyPr>
            <a:normAutofit/>
          </a:bodyPr>
          <a:lstStyle/>
          <a:p>
            <a:r>
              <a:rPr lang="en-US" dirty="0" smtClean="0"/>
              <a:t>Isaac Newton- English Scientist</a:t>
            </a:r>
          </a:p>
          <a:p>
            <a:pPr lvl="1"/>
            <a:r>
              <a:rPr lang="en-US" sz="2800" dirty="0" smtClean="0"/>
              <a:t>Law of Universal </a:t>
            </a:r>
            <a:r>
              <a:rPr lang="en-US" sz="2800" dirty="0" smtClean="0"/>
              <a:t>Gravitation-Every </a:t>
            </a:r>
            <a:r>
              <a:rPr lang="en-US" sz="2800" dirty="0" smtClean="0"/>
              <a:t>object in the 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universe </a:t>
            </a:r>
            <a:r>
              <a:rPr lang="en-US" sz="2800" dirty="0" smtClean="0"/>
              <a:t>attracts every other </a:t>
            </a:r>
            <a:r>
              <a:rPr lang="en-US" sz="2800" dirty="0" smtClean="0"/>
              <a:t>object, degree of </a:t>
            </a:r>
          </a:p>
          <a:p>
            <a:pPr lvl="1">
              <a:buNone/>
            </a:pPr>
            <a:r>
              <a:rPr lang="en-US" sz="2800" dirty="0" smtClean="0"/>
              <a:t>attraction </a:t>
            </a:r>
            <a:r>
              <a:rPr lang="en-US" sz="2800" dirty="0" smtClean="0"/>
              <a:t>is determined by </a:t>
            </a:r>
            <a:r>
              <a:rPr lang="en-US" sz="2800" dirty="0" smtClean="0"/>
              <a:t>mass of </a:t>
            </a:r>
            <a:r>
              <a:rPr lang="en-US" sz="2800" dirty="0" smtClean="0"/>
              <a:t>the </a:t>
            </a:r>
            <a:r>
              <a:rPr lang="en-US" sz="2800" dirty="0" smtClean="0"/>
              <a:t>objects</a:t>
            </a:r>
          </a:p>
          <a:p>
            <a:pPr lvl="1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 smtClean="0"/>
              <a:t>distance </a:t>
            </a:r>
            <a:r>
              <a:rPr lang="en-US" sz="2800" dirty="0" smtClean="0"/>
              <a:t>between them. </a:t>
            </a:r>
          </a:p>
          <a:p>
            <a:pPr lvl="2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The Mathematical Principles of Natural Philosophy-1687</a:t>
            </a:r>
          </a:p>
          <a:p>
            <a:pPr lvl="2"/>
            <a:r>
              <a:rPr lang="en-US" sz="2800" dirty="0" smtClean="0"/>
              <a:t>One of the most important scientific books ever written</a:t>
            </a:r>
          </a:p>
        </p:txBody>
      </p:sp>
      <p:pic>
        <p:nvPicPr>
          <p:cNvPr id="29698" name="Picture 2" descr="http://cp91279.biography.com/1000509261001/1000509261001_1094612566001_bio-top250-isaacnewton-answer.jpg"/>
          <p:cNvPicPr>
            <a:picLocks noChangeAspect="1" noChangeArrowheads="1"/>
          </p:cNvPicPr>
          <p:nvPr/>
        </p:nvPicPr>
        <p:blipFill>
          <a:blip r:embed="rId2"/>
          <a:srcRect l="18662" r="24209"/>
          <a:stretch>
            <a:fillRect/>
          </a:stretch>
        </p:blipFill>
        <p:spPr bwMode="auto">
          <a:xfrm>
            <a:off x="8933895" y="0"/>
            <a:ext cx="3258105" cy="3208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circumstances that led to the Scientific Revolution </a:t>
            </a:r>
          </a:p>
          <a:p>
            <a:r>
              <a:rPr lang="en-US" dirty="0" smtClean="0"/>
              <a:t>Summarize the development of the heliocentric theory</a:t>
            </a:r>
          </a:p>
          <a:p>
            <a:r>
              <a:rPr lang="en-US" dirty="0" smtClean="0"/>
              <a:t>Describe the scientific method and explain Newton’s law of gravity. </a:t>
            </a:r>
          </a:p>
          <a:p>
            <a:r>
              <a:rPr lang="en-US" dirty="0" smtClean="0"/>
              <a:t>Describe the importance of the scientific method in different fields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231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http://www.history.com/topics/enlightenment/videos/beyond-the-big-bang-sir-isaac-newtons-law-of-gravity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Revolution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Scientific Instruments:</a:t>
            </a:r>
          </a:p>
          <a:p>
            <a:pPr lvl="2"/>
            <a:r>
              <a:rPr lang="en-US" sz="3200" dirty="0" smtClean="0"/>
              <a:t>First Microscope- Zacharias Janssen 1590</a:t>
            </a:r>
          </a:p>
          <a:p>
            <a:pPr lvl="3"/>
            <a:r>
              <a:rPr lang="en-US" sz="3200" dirty="0" smtClean="0"/>
              <a:t>Used to examine bacteria and red blood cells for the first time in 1670s </a:t>
            </a:r>
          </a:p>
          <a:p>
            <a:pPr lvl="2"/>
            <a:r>
              <a:rPr lang="en-US" sz="3200" dirty="0" smtClean="0"/>
              <a:t>First Mercury Barometer- Evangelista Torricelli 1643</a:t>
            </a:r>
          </a:p>
          <a:p>
            <a:pPr lvl="2"/>
            <a:r>
              <a:rPr lang="en-US" sz="3200" dirty="0" smtClean="0"/>
              <a:t>First Thermometer- Gabriel Fahrenheit 1714</a:t>
            </a:r>
          </a:p>
          <a:p>
            <a:pPr lvl="2"/>
            <a:r>
              <a:rPr lang="en-US" sz="3200" dirty="0" smtClean="0"/>
              <a:t>First Celsius measuring Thermometer- Anders Celsius 1742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Revolution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Medicine and the Human Body</a:t>
            </a:r>
          </a:p>
          <a:p>
            <a:pPr lvl="1"/>
            <a:r>
              <a:rPr lang="en-US" sz="3200" dirty="0" smtClean="0"/>
              <a:t>First accurate drawings of human body and organs- Andreas Vesalius- 1543</a:t>
            </a:r>
          </a:p>
          <a:p>
            <a:pPr lvl="1"/>
            <a:r>
              <a:rPr lang="en-US" sz="3200" dirty="0" smtClean="0"/>
              <a:t>First vaccine- (Smallpox) Edward Jenner- late1700s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Discoveries in Chemistry</a:t>
            </a:r>
          </a:p>
          <a:p>
            <a:pPr lvl="1"/>
            <a:r>
              <a:rPr lang="en-US" sz="3200" dirty="0" smtClean="0"/>
              <a:t>Boyle’s Law- explains how volume, temperature, and pressure of gas effect each other.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Start of the Age of Reason: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747"/>
            <a:ext cx="10515600" cy="47492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1300-1600 great change going on in Europe known as the Renaissance along with the Reformation.</a:t>
            </a:r>
          </a:p>
          <a:p>
            <a:pPr>
              <a:lnSpc>
                <a:spcPct val="120000"/>
              </a:lnSpc>
            </a:pP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Renaissance- a rebirth of learning and the arts and inspired curiosity in many areas. </a:t>
            </a:r>
          </a:p>
          <a:p>
            <a:pPr>
              <a:lnSpc>
                <a:spcPct val="120000"/>
              </a:lnSpc>
            </a:pP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Reformation- religious movement challenging the ways people think about God and salvation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3064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upload.wikimedia.org/wikipedia/commons/thumb/d/d5/David_von_Michelangelo.jpg/800px-David_von_Michelangelo.jpg"/>
          <p:cNvPicPr>
            <a:picLocks noChangeAspect="1" noChangeArrowheads="1"/>
          </p:cNvPicPr>
          <p:nvPr/>
        </p:nvPicPr>
        <p:blipFill>
          <a:blip r:embed="rId2"/>
          <a:srcRect b="56034"/>
          <a:stretch>
            <a:fillRect/>
          </a:stretch>
        </p:blipFill>
        <p:spPr bwMode="auto">
          <a:xfrm>
            <a:off x="0" y="365125"/>
            <a:ext cx="7620000" cy="6398878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e/ec/Mona_Lisa,_by_Leonardo_da_Vinci,_from_C2RMF_retouched.jpg/687px-Mona_Lisa,_by_Leonardo_da_Vinci,_from_C2RMF_retouc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65125"/>
            <a:ext cx="4330616" cy="645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thumb/e/ec/Mona_Lisa,_by_Leonardo_da_Vinci,_from_C2RMF_retouched.jpg/687px-Mona_Lisa,_by_Leonardo_da_Vinci,_from_C2RMF_retouc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6568" y="192506"/>
            <a:ext cx="4330616" cy="645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Roots of Modern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1500 scholars based their opinions of off Greek or Roman authors or the Bible. </a:t>
            </a:r>
          </a:p>
          <a:p>
            <a:r>
              <a:rPr lang="en-US" dirty="0" smtClean="0"/>
              <a:t>Medieval view</a:t>
            </a:r>
          </a:p>
          <a:p>
            <a:pPr lvl="1"/>
            <a:r>
              <a:rPr lang="en-US" sz="2800" dirty="0" smtClean="0"/>
              <a:t>Geocentric Theory:</a:t>
            </a:r>
          </a:p>
          <a:p>
            <a:pPr lvl="2"/>
            <a:r>
              <a:rPr lang="en-US" sz="2800" dirty="0" smtClean="0"/>
              <a:t>Earth was immovable object at center of universe</a:t>
            </a:r>
          </a:p>
          <a:p>
            <a:pPr lvl="3"/>
            <a:r>
              <a:rPr lang="en-US" sz="2800" dirty="0" smtClean="0"/>
              <a:t>The moon, sun, and planets moved in circular motion around earth. </a:t>
            </a:r>
          </a:p>
          <a:p>
            <a:pPr lvl="3"/>
            <a:r>
              <a:rPr lang="en-US" sz="2800" dirty="0" smtClean="0"/>
              <a:t>Founded by Aristotle and expanded by Ptolemy</a:t>
            </a:r>
          </a:p>
          <a:p>
            <a:pPr lvl="3"/>
            <a:r>
              <a:rPr lang="en-US" sz="2800" dirty="0" smtClean="0"/>
              <a:t>Christianity taught God placed earth in center of universe </a:t>
            </a:r>
            <a:endParaRPr lang="en-U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2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th is at the center of this model of the universe created by Bartolomeu Velho, a Portuguese cartographer, in 1568. Credit: NASA/Bibliothèque Nationale, P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328" y="778335"/>
            <a:ext cx="7359407" cy="5430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way of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Mid-1500s some scholars began to challenge the ideas of these ancient philosophers </a:t>
            </a:r>
          </a:p>
          <a:p>
            <a:pPr lvl="1">
              <a:buNone/>
            </a:pPr>
            <a:endParaRPr lang="en-US" sz="3600" dirty="0" smtClean="0"/>
          </a:p>
          <a:p>
            <a:pPr lvl="1"/>
            <a:endParaRPr lang="en-US" sz="3600" dirty="0" smtClean="0"/>
          </a:p>
          <a:p>
            <a:r>
              <a:rPr lang="en-US" sz="3600" dirty="0" smtClean="0"/>
              <a:t>Scientific Revolution- Replaced old assumptions with new theories based on careful observation and willingness to question accepted beliefs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220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Understanding the Universe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326"/>
            <a:ext cx="10515600" cy="4676637"/>
          </a:xfrm>
        </p:spPr>
        <p:txBody>
          <a:bodyPr/>
          <a:lstStyle/>
          <a:p>
            <a:r>
              <a:rPr lang="en-US" dirty="0" err="1" smtClean="0"/>
              <a:t>Nicolaus</a:t>
            </a:r>
            <a:r>
              <a:rPr lang="en-US" dirty="0" smtClean="0"/>
              <a:t> Copernicus </a:t>
            </a:r>
          </a:p>
          <a:p>
            <a:pPr lvl="1"/>
            <a:r>
              <a:rPr lang="en-US" dirty="0" smtClean="0"/>
              <a:t>Heliocentric Theory- the stars and earth revolve around the sun. </a:t>
            </a:r>
          </a:p>
          <a:p>
            <a:pPr lvl="2"/>
            <a:r>
              <a:rPr lang="en-US" dirty="0" smtClean="0"/>
              <a:t>Sun-centered Theory  </a:t>
            </a:r>
            <a:endParaRPr lang="en-US" dirty="0"/>
          </a:p>
          <a:p>
            <a:r>
              <a:rPr lang="en-US" dirty="0" err="1" smtClean="0"/>
              <a:t>Tycho</a:t>
            </a:r>
            <a:r>
              <a:rPr lang="en-US" dirty="0" smtClean="0"/>
              <a:t> Brahe- studied the planets for many years recorded his findings</a:t>
            </a:r>
          </a:p>
          <a:p>
            <a:endParaRPr lang="en-US" dirty="0" smtClean="0"/>
          </a:p>
          <a:p>
            <a:r>
              <a:rPr lang="en-US" dirty="0" smtClean="0"/>
              <a:t>Johannes </a:t>
            </a:r>
            <a:r>
              <a:rPr lang="en-US" dirty="0" err="1" smtClean="0"/>
              <a:t>Kepler</a:t>
            </a:r>
            <a:r>
              <a:rPr lang="en-US" dirty="0" smtClean="0"/>
              <a:t>- used Brahe’s data and found mathematical laws governing the motion of the planets.</a:t>
            </a:r>
          </a:p>
          <a:p>
            <a:pPr lvl="1"/>
            <a:r>
              <a:rPr lang="en-US" dirty="0" err="1" smtClean="0"/>
              <a:t>Kepler’s</a:t>
            </a:r>
            <a:r>
              <a:rPr lang="en-US" dirty="0" smtClean="0"/>
              <a:t> law supported Copernicus heliocentric theory only not the motion the planets took.</a:t>
            </a:r>
          </a:p>
          <a:p>
            <a:pPr lvl="2"/>
            <a:r>
              <a:rPr lang="en-US" dirty="0" smtClean="0"/>
              <a:t>Elliptical Orbit instead of circles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599</Words>
  <Application>Microsoft Office PowerPoint</Application>
  <PresentationFormat>Custom</PresentationFormat>
  <Paragraphs>104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Scientific Revolution</vt:lpstr>
      <vt:lpstr>Objectives:</vt:lpstr>
      <vt:lpstr>Start of the Age of Reason:</vt:lpstr>
      <vt:lpstr>Slide 4</vt:lpstr>
      <vt:lpstr>Slide 5</vt:lpstr>
      <vt:lpstr>The Roots of Modern Science</vt:lpstr>
      <vt:lpstr>Slide 7</vt:lpstr>
      <vt:lpstr>A New way of Thinking</vt:lpstr>
      <vt:lpstr>Understanding the Universe </vt:lpstr>
      <vt:lpstr>Slide 10</vt:lpstr>
      <vt:lpstr>Understanding the Universe </vt:lpstr>
      <vt:lpstr>Slide 12</vt:lpstr>
      <vt:lpstr>Understanding the Universe</vt:lpstr>
      <vt:lpstr>Slide 14</vt:lpstr>
      <vt:lpstr>The Scientific Method</vt:lpstr>
      <vt:lpstr>The Scientific Method</vt:lpstr>
      <vt:lpstr>Slide 17</vt:lpstr>
      <vt:lpstr>Slide 18</vt:lpstr>
      <vt:lpstr>Law of Gravity </vt:lpstr>
      <vt:lpstr>Slide 20</vt:lpstr>
      <vt:lpstr>The Scientific Revolution Spreads</vt:lpstr>
      <vt:lpstr>The Scientific Revolution Spreads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Jamie Franz</dc:creator>
  <cp:lastModifiedBy>jconkle</cp:lastModifiedBy>
  <cp:revision>29</cp:revision>
  <dcterms:created xsi:type="dcterms:W3CDTF">2015-08-06T23:35:12Z</dcterms:created>
  <dcterms:modified xsi:type="dcterms:W3CDTF">2015-08-25T09:27:31Z</dcterms:modified>
</cp:coreProperties>
</file>